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0" r:id="rId18"/>
  </p:sldIdLst>
  <p:sldSz cx="9144000" cy="6858000" type="screen4x3"/>
  <p:notesSz cx="6858000" cy="99472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F71B84-D395-4A17-B656-5C3D0D09FC7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FEADB81-242E-4710-9337-BB4B6B45F491}">
      <dgm:prSet phldrT="[Text]"/>
      <dgm:spPr/>
      <dgm:t>
        <a:bodyPr/>
        <a:lstStyle/>
        <a:p>
          <a:pPr rtl="1"/>
          <a:r>
            <a:rPr lang="ar-SA" b="1" dirty="0" smtClean="0"/>
            <a:t>النظام القانوني</a:t>
          </a:r>
          <a:endParaRPr lang="ar-SA" b="1" dirty="0"/>
        </a:p>
      </dgm:t>
    </dgm:pt>
    <dgm:pt modelId="{0D07710A-2C79-4A34-AA53-44B2E860B49E}" type="parTrans" cxnId="{C54C95D6-6F7D-4E24-B981-141BCEB6E08A}">
      <dgm:prSet/>
      <dgm:spPr/>
      <dgm:t>
        <a:bodyPr/>
        <a:lstStyle/>
        <a:p>
          <a:pPr rtl="1"/>
          <a:endParaRPr lang="ar-SA"/>
        </a:p>
      </dgm:t>
    </dgm:pt>
    <dgm:pt modelId="{B9F8133E-1FFC-4D87-BF2C-69A5041D66CE}" type="sibTrans" cxnId="{C54C95D6-6F7D-4E24-B981-141BCEB6E08A}">
      <dgm:prSet/>
      <dgm:spPr/>
      <dgm:t>
        <a:bodyPr/>
        <a:lstStyle/>
        <a:p>
          <a:pPr rtl="1"/>
          <a:endParaRPr lang="ar-SA"/>
        </a:p>
      </dgm:t>
    </dgm:pt>
    <dgm:pt modelId="{66CBE70D-DF4F-4F55-85F0-9A4125F5AEA2}">
      <dgm:prSet phldrT="[Text]"/>
      <dgm:spPr/>
      <dgm:t>
        <a:bodyPr/>
        <a:lstStyle/>
        <a:p>
          <a:pPr rtl="1"/>
          <a:r>
            <a:rPr lang="ar-SA" b="1" dirty="0" smtClean="0"/>
            <a:t>وحدة القياس النقدي</a:t>
          </a:r>
          <a:endParaRPr lang="ar-SA" b="1" dirty="0"/>
        </a:p>
      </dgm:t>
    </dgm:pt>
    <dgm:pt modelId="{5B8AF327-3D6D-4106-B2D4-304C0A89F5E0}" type="parTrans" cxnId="{AA988306-494C-4799-87CB-359BFA1AEC36}">
      <dgm:prSet/>
      <dgm:spPr/>
      <dgm:t>
        <a:bodyPr/>
        <a:lstStyle/>
        <a:p>
          <a:pPr rtl="1"/>
          <a:endParaRPr lang="ar-SA"/>
        </a:p>
      </dgm:t>
    </dgm:pt>
    <dgm:pt modelId="{047BAC97-A7D4-4668-8A61-07E7C59D5AFB}" type="sibTrans" cxnId="{AA988306-494C-4799-87CB-359BFA1AEC36}">
      <dgm:prSet/>
      <dgm:spPr/>
      <dgm:t>
        <a:bodyPr/>
        <a:lstStyle/>
        <a:p>
          <a:pPr rtl="1"/>
          <a:endParaRPr lang="ar-SA"/>
        </a:p>
      </dgm:t>
    </dgm:pt>
    <dgm:pt modelId="{B8EF32FA-FEF6-4376-B2F9-191EA5E47A87}">
      <dgm:prSet phldrT="[Text]"/>
      <dgm:spPr/>
      <dgm:t>
        <a:bodyPr/>
        <a:lstStyle/>
        <a:p>
          <a:pPr rtl="1"/>
          <a:r>
            <a:rPr lang="ar-SA" b="1" dirty="0" smtClean="0"/>
            <a:t>الملكية والإدارة</a:t>
          </a:r>
          <a:endParaRPr lang="ar-SA" b="1" dirty="0"/>
        </a:p>
      </dgm:t>
    </dgm:pt>
    <dgm:pt modelId="{3A472E21-7BDB-4985-8373-22AE3B8273DB}" type="parTrans" cxnId="{845E2494-5D8F-4B50-A817-3603CC1709A5}">
      <dgm:prSet/>
      <dgm:spPr/>
      <dgm:t>
        <a:bodyPr/>
        <a:lstStyle/>
        <a:p>
          <a:pPr rtl="1"/>
          <a:endParaRPr lang="ar-SA"/>
        </a:p>
      </dgm:t>
    </dgm:pt>
    <dgm:pt modelId="{024C050C-0645-4F45-A0C1-886A53CEA6D4}" type="sibTrans" cxnId="{845E2494-5D8F-4B50-A817-3603CC1709A5}">
      <dgm:prSet/>
      <dgm:spPr/>
      <dgm:t>
        <a:bodyPr/>
        <a:lstStyle/>
        <a:p>
          <a:pPr rtl="1"/>
          <a:endParaRPr lang="ar-SA"/>
        </a:p>
      </dgm:t>
    </dgm:pt>
    <dgm:pt modelId="{BCBF65BF-1643-4849-BE20-F480FFD17DB9}">
      <dgm:prSet phldrT="[Text]"/>
      <dgm:spPr/>
      <dgm:t>
        <a:bodyPr/>
        <a:lstStyle/>
        <a:p>
          <a:pPr rtl="1"/>
          <a:r>
            <a:rPr lang="ar-SA" b="1" dirty="0" smtClean="0"/>
            <a:t>ندرة الموارد</a:t>
          </a:r>
          <a:endParaRPr lang="ar-SA" b="1" dirty="0"/>
        </a:p>
      </dgm:t>
    </dgm:pt>
    <dgm:pt modelId="{15C2BCF3-4F25-41CD-A82B-362AB7FEAE46}" type="parTrans" cxnId="{544295C9-979B-4E81-97D7-F2A2F82EADF5}">
      <dgm:prSet/>
      <dgm:spPr/>
      <dgm:t>
        <a:bodyPr/>
        <a:lstStyle/>
        <a:p>
          <a:pPr rtl="1"/>
          <a:endParaRPr lang="ar-SA"/>
        </a:p>
      </dgm:t>
    </dgm:pt>
    <dgm:pt modelId="{B39E5C18-55D9-4F6F-92B8-B9DC8FCD8873}" type="sibTrans" cxnId="{544295C9-979B-4E81-97D7-F2A2F82EADF5}">
      <dgm:prSet/>
      <dgm:spPr/>
      <dgm:t>
        <a:bodyPr/>
        <a:lstStyle/>
        <a:p>
          <a:pPr rtl="1"/>
          <a:endParaRPr lang="ar-SA"/>
        </a:p>
      </dgm:t>
    </dgm:pt>
    <dgm:pt modelId="{B579E065-3CE2-48D8-BF02-654A7B943498}">
      <dgm:prSet phldrT="[Text]"/>
      <dgm:spPr/>
      <dgm:t>
        <a:bodyPr/>
        <a:lstStyle/>
        <a:p>
          <a:pPr rtl="1"/>
          <a:r>
            <a:rPr lang="ar-SA" b="1" dirty="0" smtClean="0"/>
            <a:t>النظام التعليمي</a:t>
          </a:r>
          <a:endParaRPr lang="ar-SA" b="1" dirty="0"/>
        </a:p>
      </dgm:t>
    </dgm:pt>
    <dgm:pt modelId="{8C28F159-7B2F-455C-B285-B8E0A2CCB343}" type="parTrans" cxnId="{ED657BE3-C77A-4B01-B6C5-EDBF43E1F76C}">
      <dgm:prSet/>
      <dgm:spPr/>
      <dgm:t>
        <a:bodyPr/>
        <a:lstStyle/>
        <a:p>
          <a:pPr rtl="1"/>
          <a:endParaRPr lang="ar-SA"/>
        </a:p>
      </dgm:t>
    </dgm:pt>
    <dgm:pt modelId="{44A4A850-3070-4D87-9F55-FFB24EFB99F8}" type="sibTrans" cxnId="{ED657BE3-C77A-4B01-B6C5-EDBF43E1F76C}">
      <dgm:prSet/>
      <dgm:spPr/>
      <dgm:t>
        <a:bodyPr/>
        <a:lstStyle/>
        <a:p>
          <a:pPr rtl="1"/>
          <a:endParaRPr lang="ar-SA"/>
        </a:p>
      </dgm:t>
    </dgm:pt>
    <dgm:pt modelId="{C99143C0-027E-432F-8DEC-CF340DF1E57E}" type="pres">
      <dgm:prSet presAssocID="{A0F71B84-D395-4A17-B656-5C3D0D09FC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871F30D-C167-4131-97AB-1011391C33BB}" type="pres">
      <dgm:prSet presAssocID="{3FEADB81-242E-4710-9337-BB4B6B45F4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A1F1D1-7FFD-486F-8D66-7B4483A686D6}" type="pres">
      <dgm:prSet presAssocID="{3FEADB81-242E-4710-9337-BB4B6B45F491}" presName="spNode" presStyleCnt="0"/>
      <dgm:spPr/>
    </dgm:pt>
    <dgm:pt modelId="{B4ED9B0A-ECA5-4E30-8CA3-B89AB9275372}" type="pres">
      <dgm:prSet presAssocID="{B9F8133E-1FFC-4D87-BF2C-69A5041D66CE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959ADA66-E4A6-4822-8665-50916B337F21}" type="pres">
      <dgm:prSet presAssocID="{66CBE70D-DF4F-4F55-85F0-9A4125F5AEA2}" presName="node" presStyleLbl="node1" presStyleIdx="1" presStyleCnt="5" custRadScaleRad="105958" custRadScaleInc="43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F12C3E-9C29-49CD-8AFE-475808E75E32}" type="pres">
      <dgm:prSet presAssocID="{66CBE70D-DF4F-4F55-85F0-9A4125F5AEA2}" presName="spNode" presStyleCnt="0"/>
      <dgm:spPr/>
    </dgm:pt>
    <dgm:pt modelId="{C981EE35-16C1-469F-BB1B-9899D01692D3}" type="pres">
      <dgm:prSet presAssocID="{047BAC97-A7D4-4668-8A61-07E7C59D5AFB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D6899466-FC07-41CB-AA6C-3D72D402B84F}" type="pres">
      <dgm:prSet presAssocID="{B8EF32FA-FEF6-4376-B2F9-191EA5E47A87}" presName="node" presStyleLbl="node1" presStyleIdx="2" presStyleCnt="5" custRadScaleRad="101166" custRadScaleInc="-1736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41DC5D-1CB4-4BFF-8789-905C14A81937}" type="pres">
      <dgm:prSet presAssocID="{B8EF32FA-FEF6-4376-B2F9-191EA5E47A87}" presName="spNode" presStyleCnt="0"/>
      <dgm:spPr/>
    </dgm:pt>
    <dgm:pt modelId="{F088EDA6-7F22-4DB0-B608-F255A137E3DE}" type="pres">
      <dgm:prSet presAssocID="{024C050C-0645-4F45-A0C1-886A53CEA6D4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7C3FA1E1-CA49-4FD0-97C5-DED85B55C1FD}" type="pres">
      <dgm:prSet presAssocID="{BCBF65BF-1643-4849-BE20-F480FFD17DB9}" presName="node" presStyleLbl="node1" presStyleIdx="3" presStyleCnt="5" custRadScaleRad="100806" custRadScaleInc="374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2CF1CA-FC02-4101-8FD0-BD831FBAEC0C}" type="pres">
      <dgm:prSet presAssocID="{BCBF65BF-1643-4849-BE20-F480FFD17DB9}" presName="spNode" presStyleCnt="0"/>
      <dgm:spPr/>
    </dgm:pt>
    <dgm:pt modelId="{FBA882BC-F42F-437E-AE23-8827CC7450B3}" type="pres">
      <dgm:prSet presAssocID="{B39E5C18-55D9-4F6F-92B8-B9DC8FCD8873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D23FABB9-C90D-4E84-ACE9-9A7729E4B282}" type="pres">
      <dgm:prSet presAssocID="{B579E065-3CE2-48D8-BF02-654A7B943498}" presName="node" presStyleLbl="node1" presStyleIdx="4" presStyleCnt="5" custRadScaleRad="106901" custRadScaleInc="22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AC493B-34D0-44A8-8165-373F7CDB9A3D}" type="pres">
      <dgm:prSet presAssocID="{B579E065-3CE2-48D8-BF02-654A7B943498}" presName="spNode" presStyleCnt="0"/>
      <dgm:spPr/>
    </dgm:pt>
    <dgm:pt modelId="{423B1255-1453-41BA-BA96-DE6012F3F2C4}" type="pres">
      <dgm:prSet presAssocID="{44A4A850-3070-4D87-9F55-FFB24EFB99F8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45E2DB82-7305-4034-B3FF-ECAA28FC5E90}" type="presOf" srcId="{B39E5C18-55D9-4F6F-92B8-B9DC8FCD8873}" destId="{FBA882BC-F42F-437E-AE23-8827CC7450B3}" srcOrd="0" destOrd="0" presId="urn:microsoft.com/office/officeart/2005/8/layout/cycle6"/>
    <dgm:cxn modelId="{C4AEE5AF-55D2-40BC-BD30-0D1027812D89}" type="presOf" srcId="{66CBE70D-DF4F-4F55-85F0-9A4125F5AEA2}" destId="{959ADA66-E4A6-4822-8665-50916B337F21}" srcOrd="0" destOrd="0" presId="urn:microsoft.com/office/officeart/2005/8/layout/cycle6"/>
    <dgm:cxn modelId="{0EBEC058-1662-48FB-BDBC-30D9717E2681}" type="presOf" srcId="{B8EF32FA-FEF6-4376-B2F9-191EA5E47A87}" destId="{D6899466-FC07-41CB-AA6C-3D72D402B84F}" srcOrd="0" destOrd="0" presId="urn:microsoft.com/office/officeart/2005/8/layout/cycle6"/>
    <dgm:cxn modelId="{DA050CD1-92F3-4D33-BF1B-DBA626360ED2}" type="presOf" srcId="{A0F71B84-D395-4A17-B656-5C3D0D09FC7F}" destId="{C99143C0-027E-432F-8DEC-CF340DF1E57E}" srcOrd="0" destOrd="0" presId="urn:microsoft.com/office/officeart/2005/8/layout/cycle6"/>
    <dgm:cxn modelId="{5170582A-37D4-4E70-B11C-52F6362E2B5B}" type="presOf" srcId="{B579E065-3CE2-48D8-BF02-654A7B943498}" destId="{D23FABB9-C90D-4E84-ACE9-9A7729E4B282}" srcOrd="0" destOrd="0" presId="urn:microsoft.com/office/officeart/2005/8/layout/cycle6"/>
    <dgm:cxn modelId="{544295C9-979B-4E81-97D7-F2A2F82EADF5}" srcId="{A0F71B84-D395-4A17-B656-5C3D0D09FC7F}" destId="{BCBF65BF-1643-4849-BE20-F480FFD17DB9}" srcOrd="3" destOrd="0" parTransId="{15C2BCF3-4F25-41CD-A82B-362AB7FEAE46}" sibTransId="{B39E5C18-55D9-4F6F-92B8-B9DC8FCD8873}"/>
    <dgm:cxn modelId="{C54C95D6-6F7D-4E24-B981-141BCEB6E08A}" srcId="{A0F71B84-D395-4A17-B656-5C3D0D09FC7F}" destId="{3FEADB81-242E-4710-9337-BB4B6B45F491}" srcOrd="0" destOrd="0" parTransId="{0D07710A-2C79-4A34-AA53-44B2E860B49E}" sibTransId="{B9F8133E-1FFC-4D87-BF2C-69A5041D66CE}"/>
    <dgm:cxn modelId="{AA988306-494C-4799-87CB-359BFA1AEC36}" srcId="{A0F71B84-D395-4A17-B656-5C3D0D09FC7F}" destId="{66CBE70D-DF4F-4F55-85F0-9A4125F5AEA2}" srcOrd="1" destOrd="0" parTransId="{5B8AF327-3D6D-4106-B2D4-304C0A89F5E0}" sibTransId="{047BAC97-A7D4-4668-8A61-07E7C59D5AFB}"/>
    <dgm:cxn modelId="{E0B110F0-EDDB-4F13-96DE-703DC7BB3551}" type="presOf" srcId="{B9F8133E-1FFC-4D87-BF2C-69A5041D66CE}" destId="{B4ED9B0A-ECA5-4E30-8CA3-B89AB9275372}" srcOrd="0" destOrd="0" presId="urn:microsoft.com/office/officeart/2005/8/layout/cycle6"/>
    <dgm:cxn modelId="{2BE5D943-19CB-4367-B9AF-A5159A155E34}" type="presOf" srcId="{024C050C-0645-4F45-A0C1-886A53CEA6D4}" destId="{F088EDA6-7F22-4DB0-B608-F255A137E3DE}" srcOrd="0" destOrd="0" presId="urn:microsoft.com/office/officeart/2005/8/layout/cycle6"/>
    <dgm:cxn modelId="{ED657BE3-C77A-4B01-B6C5-EDBF43E1F76C}" srcId="{A0F71B84-D395-4A17-B656-5C3D0D09FC7F}" destId="{B579E065-3CE2-48D8-BF02-654A7B943498}" srcOrd="4" destOrd="0" parTransId="{8C28F159-7B2F-455C-B285-B8E0A2CCB343}" sibTransId="{44A4A850-3070-4D87-9F55-FFB24EFB99F8}"/>
    <dgm:cxn modelId="{42D31DA8-1307-4B27-9031-A8F397CB8B2E}" type="presOf" srcId="{047BAC97-A7D4-4668-8A61-07E7C59D5AFB}" destId="{C981EE35-16C1-469F-BB1B-9899D01692D3}" srcOrd="0" destOrd="0" presId="urn:microsoft.com/office/officeart/2005/8/layout/cycle6"/>
    <dgm:cxn modelId="{BB1A1D1B-5811-4535-9656-DE4B3D38EA38}" type="presOf" srcId="{3FEADB81-242E-4710-9337-BB4B6B45F491}" destId="{9871F30D-C167-4131-97AB-1011391C33BB}" srcOrd="0" destOrd="0" presId="urn:microsoft.com/office/officeart/2005/8/layout/cycle6"/>
    <dgm:cxn modelId="{A1E6DFD2-5B2F-4420-8B13-68679E399520}" type="presOf" srcId="{BCBF65BF-1643-4849-BE20-F480FFD17DB9}" destId="{7C3FA1E1-CA49-4FD0-97C5-DED85B55C1FD}" srcOrd="0" destOrd="0" presId="urn:microsoft.com/office/officeart/2005/8/layout/cycle6"/>
    <dgm:cxn modelId="{845E2494-5D8F-4B50-A817-3603CC1709A5}" srcId="{A0F71B84-D395-4A17-B656-5C3D0D09FC7F}" destId="{B8EF32FA-FEF6-4376-B2F9-191EA5E47A87}" srcOrd="2" destOrd="0" parTransId="{3A472E21-7BDB-4985-8373-22AE3B8273DB}" sibTransId="{024C050C-0645-4F45-A0C1-886A53CEA6D4}"/>
    <dgm:cxn modelId="{A9BC92A0-5285-4B7F-AF16-A5AC3AB45674}" type="presOf" srcId="{44A4A850-3070-4D87-9F55-FFB24EFB99F8}" destId="{423B1255-1453-41BA-BA96-DE6012F3F2C4}" srcOrd="0" destOrd="0" presId="urn:microsoft.com/office/officeart/2005/8/layout/cycle6"/>
    <dgm:cxn modelId="{7B00D238-0BA2-4BAB-B265-A444D76CF0CE}" type="presParOf" srcId="{C99143C0-027E-432F-8DEC-CF340DF1E57E}" destId="{9871F30D-C167-4131-97AB-1011391C33BB}" srcOrd="0" destOrd="0" presId="urn:microsoft.com/office/officeart/2005/8/layout/cycle6"/>
    <dgm:cxn modelId="{67AB3C1A-6CA3-45BD-8191-4E20AC43DDE6}" type="presParOf" srcId="{C99143C0-027E-432F-8DEC-CF340DF1E57E}" destId="{1DA1F1D1-7FFD-486F-8D66-7B4483A686D6}" srcOrd="1" destOrd="0" presId="urn:microsoft.com/office/officeart/2005/8/layout/cycle6"/>
    <dgm:cxn modelId="{826A6C2F-190A-4700-B8EF-94E7FCD81347}" type="presParOf" srcId="{C99143C0-027E-432F-8DEC-CF340DF1E57E}" destId="{B4ED9B0A-ECA5-4E30-8CA3-B89AB9275372}" srcOrd="2" destOrd="0" presId="urn:microsoft.com/office/officeart/2005/8/layout/cycle6"/>
    <dgm:cxn modelId="{A8A08CE3-9729-4E73-A6E1-0524825B9CCF}" type="presParOf" srcId="{C99143C0-027E-432F-8DEC-CF340DF1E57E}" destId="{959ADA66-E4A6-4822-8665-50916B337F21}" srcOrd="3" destOrd="0" presId="urn:microsoft.com/office/officeart/2005/8/layout/cycle6"/>
    <dgm:cxn modelId="{B1F696BF-28F6-4701-8457-F52D11464BDC}" type="presParOf" srcId="{C99143C0-027E-432F-8DEC-CF340DF1E57E}" destId="{09F12C3E-9C29-49CD-8AFE-475808E75E32}" srcOrd="4" destOrd="0" presId="urn:microsoft.com/office/officeart/2005/8/layout/cycle6"/>
    <dgm:cxn modelId="{C9D944D7-A801-46B6-96AE-695BA087A078}" type="presParOf" srcId="{C99143C0-027E-432F-8DEC-CF340DF1E57E}" destId="{C981EE35-16C1-469F-BB1B-9899D01692D3}" srcOrd="5" destOrd="0" presId="urn:microsoft.com/office/officeart/2005/8/layout/cycle6"/>
    <dgm:cxn modelId="{076F1137-EE2F-4295-9E77-AEDAA1DDE524}" type="presParOf" srcId="{C99143C0-027E-432F-8DEC-CF340DF1E57E}" destId="{D6899466-FC07-41CB-AA6C-3D72D402B84F}" srcOrd="6" destOrd="0" presId="urn:microsoft.com/office/officeart/2005/8/layout/cycle6"/>
    <dgm:cxn modelId="{5AF2C1E5-9C3B-4538-8040-A15C6D7D9F9E}" type="presParOf" srcId="{C99143C0-027E-432F-8DEC-CF340DF1E57E}" destId="{1E41DC5D-1CB4-4BFF-8789-905C14A81937}" srcOrd="7" destOrd="0" presId="urn:microsoft.com/office/officeart/2005/8/layout/cycle6"/>
    <dgm:cxn modelId="{4F72DD43-FA58-4EE3-AD55-80828D981A54}" type="presParOf" srcId="{C99143C0-027E-432F-8DEC-CF340DF1E57E}" destId="{F088EDA6-7F22-4DB0-B608-F255A137E3DE}" srcOrd="8" destOrd="0" presId="urn:microsoft.com/office/officeart/2005/8/layout/cycle6"/>
    <dgm:cxn modelId="{FC0F1AB8-2E5E-4FD6-A820-896649C4A056}" type="presParOf" srcId="{C99143C0-027E-432F-8DEC-CF340DF1E57E}" destId="{7C3FA1E1-CA49-4FD0-97C5-DED85B55C1FD}" srcOrd="9" destOrd="0" presId="urn:microsoft.com/office/officeart/2005/8/layout/cycle6"/>
    <dgm:cxn modelId="{DF4C4143-7423-41F6-A30F-96182BB98D6F}" type="presParOf" srcId="{C99143C0-027E-432F-8DEC-CF340DF1E57E}" destId="{192CF1CA-FC02-4101-8FD0-BD831FBAEC0C}" srcOrd="10" destOrd="0" presId="urn:microsoft.com/office/officeart/2005/8/layout/cycle6"/>
    <dgm:cxn modelId="{F02C4032-A497-47EC-8359-6C8D0B7C9DEF}" type="presParOf" srcId="{C99143C0-027E-432F-8DEC-CF340DF1E57E}" destId="{FBA882BC-F42F-437E-AE23-8827CC7450B3}" srcOrd="11" destOrd="0" presId="urn:microsoft.com/office/officeart/2005/8/layout/cycle6"/>
    <dgm:cxn modelId="{05F2380A-A9CB-4792-84AC-1602E9951F87}" type="presParOf" srcId="{C99143C0-027E-432F-8DEC-CF340DF1E57E}" destId="{D23FABB9-C90D-4E84-ACE9-9A7729E4B282}" srcOrd="12" destOrd="0" presId="urn:microsoft.com/office/officeart/2005/8/layout/cycle6"/>
    <dgm:cxn modelId="{AB916A34-7E17-4D16-834C-7B24E00831FB}" type="presParOf" srcId="{C99143C0-027E-432F-8DEC-CF340DF1E57E}" destId="{44AC493B-34D0-44A8-8165-373F7CDB9A3D}" srcOrd="13" destOrd="0" presId="urn:microsoft.com/office/officeart/2005/8/layout/cycle6"/>
    <dgm:cxn modelId="{518C8287-28A7-4742-88CD-02544FB0E540}" type="presParOf" srcId="{C99143C0-027E-432F-8DEC-CF340DF1E57E}" destId="{423B1255-1453-41BA-BA96-DE6012F3F2C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1F30D-C167-4131-97AB-1011391C33BB}">
      <dsp:nvSpPr>
        <dsp:cNvPr id="0" name=""/>
        <dsp:cNvSpPr/>
      </dsp:nvSpPr>
      <dsp:spPr>
        <a:xfrm>
          <a:off x="3506249" y="4138"/>
          <a:ext cx="1844484" cy="1198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النظام القانوني</a:t>
          </a:r>
          <a:endParaRPr lang="ar-SA" sz="2800" b="1" kern="1200" dirty="0"/>
        </a:p>
      </dsp:txBody>
      <dsp:txXfrm>
        <a:off x="3564775" y="62664"/>
        <a:ext cx="1727432" cy="1081862"/>
      </dsp:txXfrm>
    </dsp:sp>
    <dsp:sp modelId="{B4ED9B0A-ECA5-4E30-8CA3-B89AB9275372}">
      <dsp:nvSpPr>
        <dsp:cNvPr id="0" name=""/>
        <dsp:cNvSpPr/>
      </dsp:nvSpPr>
      <dsp:spPr>
        <a:xfrm>
          <a:off x="2262369" y="685394"/>
          <a:ext cx="4787550" cy="4787550"/>
        </a:xfrm>
        <a:custGeom>
          <a:avLst/>
          <a:gdLst/>
          <a:ahLst/>
          <a:cxnLst/>
          <a:rect l="0" t="0" r="0" b="0"/>
          <a:pathLst>
            <a:path>
              <a:moveTo>
                <a:pt x="3102781" y="107409"/>
              </a:moveTo>
              <a:arcTo wR="2393775" hR="2393775" stAng="17233725" swAng="21597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ADA66-E4A6-4822-8665-50916B337F21}">
      <dsp:nvSpPr>
        <dsp:cNvPr id="0" name=""/>
        <dsp:cNvSpPr/>
      </dsp:nvSpPr>
      <dsp:spPr>
        <a:xfrm>
          <a:off x="5932383" y="1658196"/>
          <a:ext cx="1844484" cy="1198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وحدة القياس النقدي</a:t>
          </a:r>
          <a:endParaRPr lang="ar-SA" sz="2800" b="1" kern="1200" dirty="0"/>
        </a:p>
      </dsp:txBody>
      <dsp:txXfrm>
        <a:off x="5990909" y="1716722"/>
        <a:ext cx="1727432" cy="1081862"/>
      </dsp:txXfrm>
    </dsp:sp>
    <dsp:sp modelId="{C981EE35-16C1-469F-BB1B-9899D01692D3}">
      <dsp:nvSpPr>
        <dsp:cNvPr id="0" name=""/>
        <dsp:cNvSpPr/>
      </dsp:nvSpPr>
      <dsp:spPr>
        <a:xfrm>
          <a:off x="2173526" y="445010"/>
          <a:ext cx="4787550" cy="4787550"/>
        </a:xfrm>
        <a:custGeom>
          <a:avLst/>
          <a:gdLst/>
          <a:ahLst/>
          <a:cxnLst/>
          <a:rect l="0" t="0" r="0" b="0"/>
          <a:pathLst>
            <a:path>
              <a:moveTo>
                <a:pt x="4787323" y="2426750"/>
              </a:moveTo>
              <a:arcTo wR="2393775" hR="2393775" stAng="47358" swAng="20963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99466-FC07-41CB-AA6C-3D72D402B84F}">
      <dsp:nvSpPr>
        <dsp:cNvPr id="0" name=""/>
        <dsp:cNvSpPr/>
      </dsp:nvSpPr>
      <dsp:spPr>
        <a:xfrm>
          <a:off x="5068292" y="4248479"/>
          <a:ext cx="1844484" cy="1198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الملكية والإدارة</a:t>
          </a:r>
          <a:endParaRPr lang="ar-SA" sz="2800" b="1" kern="1200" dirty="0"/>
        </a:p>
      </dsp:txBody>
      <dsp:txXfrm>
        <a:off x="5126818" y="4307005"/>
        <a:ext cx="1727432" cy="1081862"/>
      </dsp:txXfrm>
    </dsp:sp>
    <dsp:sp modelId="{F088EDA6-7F22-4DB0-B608-F255A137E3DE}">
      <dsp:nvSpPr>
        <dsp:cNvPr id="0" name=""/>
        <dsp:cNvSpPr/>
      </dsp:nvSpPr>
      <dsp:spPr>
        <a:xfrm>
          <a:off x="2048404" y="628795"/>
          <a:ext cx="4787550" cy="4787550"/>
        </a:xfrm>
        <a:custGeom>
          <a:avLst/>
          <a:gdLst/>
          <a:ahLst/>
          <a:cxnLst/>
          <a:rect l="0" t="0" r="0" b="0"/>
          <a:pathLst>
            <a:path>
              <a:moveTo>
                <a:pt x="3006126" y="4707902"/>
              </a:moveTo>
              <a:arcTo wR="2393775" hR="2393775" stAng="4510705" swAng="20364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FA1E1-CA49-4FD0-97C5-DED85B55C1FD}">
      <dsp:nvSpPr>
        <dsp:cNvPr id="0" name=""/>
        <dsp:cNvSpPr/>
      </dsp:nvSpPr>
      <dsp:spPr>
        <a:xfrm>
          <a:off x="1800195" y="4104454"/>
          <a:ext cx="1844484" cy="1198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ندرة الموارد</a:t>
          </a:r>
          <a:endParaRPr lang="ar-SA" sz="2800" b="1" kern="1200" dirty="0"/>
        </a:p>
      </dsp:txBody>
      <dsp:txXfrm>
        <a:off x="1858721" y="4162980"/>
        <a:ext cx="1727432" cy="1081862"/>
      </dsp:txXfrm>
    </dsp:sp>
    <dsp:sp modelId="{FBA882BC-F42F-437E-AE23-8827CC7450B3}">
      <dsp:nvSpPr>
        <dsp:cNvPr id="0" name=""/>
        <dsp:cNvSpPr/>
      </dsp:nvSpPr>
      <dsp:spPr>
        <a:xfrm>
          <a:off x="1878478" y="377086"/>
          <a:ext cx="4787550" cy="4787550"/>
        </a:xfrm>
        <a:custGeom>
          <a:avLst/>
          <a:gdLst/>
          <a:ahLst/>
          <a:cxnLst/>
          <a:rect l="0" t="0" r="0" b="0"/>
          <a:pathLst>
            <a:path>
              <a:moveTo>
                <a:pt x="398221" y="3715866"/>
              </a:moveTo>
              <a:arcTo wR="2393775" hR="2393775" stAng="8788488" swAng="1974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FABB9-C90D-4E84-ACE9-9A7729E4B282}">
      <dsp:nvSpPr>
        <dsp:cNvPr id="0" name=""/>
        <dsp:cNvSpPr/>
      </dsp:nvSpPr>
      <dsp:spPr>
        <a:xfrm>
          <a:off x="1080109" y="1584176"/>
          <a:ext cx="1844484" cy="1198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النظام التعليمي</a:t>
          </a:r>
          <a:endParaRPr lang="ar-SA" sz="2800" b="1" kern="1200" dirty="0"/>
        </a:p>
      </dsp:txBody>
      <dsp:txXfrm>
        <a:off x="1138635" y="1642702"/>
        <a:ext cx="1727432" cy="1081862"/>
      </dsp:txXfrm>
    </dsp:sp>
    <dsp:sp modelId="{423B1255-1453-41BA-BA96-DE6012F3F2C4}">
      <dsp:nvSpPr>
        <dsp:cNvPr id="0" name=""/>
        <dsp:cNvSpPr/>
      </dsp:nvSpPr>
      <dsp:spPr>
        <a:xfrm>
          <a:off x="1759765" y="699206"/>
          <a:ext cx="4787550" cy="4787550"/>
        </a:xfrm>
        <a:custGeom>
          <a:avLst/>
          <a:gdLst/>
          <a:ahLst/>
          <a:cxnLst/>
          <a:rect l="0" t="0" r="0" b="0"/>
          <a:pathLst>
            <a:path>
              <a:moveTo>
                <a:pt x="544539" y="873746"/>
              </a:moveTo>
              <a:arcTo wR="2393775" hR="2393775" stAng="13165164" swAng="20727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A82C8EA-E089-4CE2-AB8F-5E03C455BE39}" type="datetimeFigureOut">
              <a:rPr lang="ar-SA" smtClean="0"/>
              <a:t>02/02/1444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276278-1023-4FA1-895A-AEFDC485D6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903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dirty="0" smtClean="0"/>
              <a:t>محاضرة </a:t>
            </a:r>
            <a:r>
              <a:rPr lang="ar-SA" sz="5400" dirty="0" err="1" smtClean="0"/>
              <a:t>رقم </a:t>
            </a:r>
            <a:r>
              <a:rPr lang="ar-SA" sz="5400" dirty="0" smtClean="0"/>
              <a:t>(2</a:t>
            </a:r>
            <a:r>
              <a:rPr lang="ar-SA" sz="5400" dirty="0" err="1" smtClean="0"/>
              <a:t>)</a:t>
            </a:r>
            <a:endParaRPr lang="ar-SA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776864" cy="15841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800" b="1" dirty="0" smtClean="0"/>
              <a:t>تعريف المحاسبة المالية وطبيعتها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altLang="fr-FR" b="1" dirty="0" smtClean="0"/>
              <a:t>التأثير المتبادل بين المحاسبة والبيئة المحيطة</a:t>
            </a:r>
            <a:r>
              <a:rPr lang="ar-SA" altLang="fr-FR" b="1" dirty="0" smtClean="0"/>
              <a:t> </a:t>
            </a:r>
            <a:r>
              <a:rPr lang="ar-SA" altLang="fr-FR" b="1" dirty="0" err="1" smtClean="0"/>
              <a:t>بها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TN" altLang="fr-FR" sz="3600" dirty="0" smtClean="0"/>
              <a:t>تتأثر المحاسبة كغيرها من العلوم الإنسانية</a:t>
            </a:r>
            <a:r>
              <a:rPr lang="ar-EG" altLang="fr-FR" sz="3600" dirty="0" smtClean="0"/>
              <a:t> </a:t>
            </a:r>
            <a:r>
              <a:rPr lang="ar-TN" altLang="fr-FR" sz="3600" dirty="0" smtClean="0"/>
              <a:t>بالبيئة التي تعمل </a:t>
            </a:r>
            <a:r>
              <a:rPr lang="ar-SA" altLang="fr-FR" sz="3600" dirty="0" smtClean="0"/>
              <a:t>في</a:t>
            </a:r>
            <a:r>
              <a:rPr lang="ar-TN" altLang="fr-FR" sz="3600" dirty="0" smtClean="0"/>
              <a:t>ها والعوامل البيئية المحيطة </a:t>
            </a:r>
            <a:r>
              <a:rPr lang="ar-TN" altLang="fr-FR" sz="3600" dirty="0" err="1" smtClean="0"/>
              <a:t>بها</a:t>
            </a:r>
            <a:r>
              <a:rPr lang="ar-SA" altLang="fr-FR" sz="3600" dirty="0" smtClean="0"/>
              <a:t>، ومن هذه العوامل ما يصعب التحكم فيه، </a:t>
            </a:r>
            <a:r>
              <a:rPr lang="ar-SA" altLang="fr-FR" sz="3600" dirty="0" err="1" smtClean="0"/>
              <a:t>ومنها:-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fr-FR" b="1" dirty="0" smtClean="0"/>
              <a:t>ندرة الموارد الاقتصادية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ar-TN" altLang="fr-FR" sz="3600" dirty="0" smtClean="0"/>
              <a:t>نظرا لندرة ومحدودية الموارد الاقتصادية أصبح دور المحاسبة لخدمة قرارات </a:t>
            </a:r>
            <a:r>
              <a:rPr lang="ar-SA" altLang="fr-FR" sz="3600" dirty="0" smtClean="0"/>
              <a:t>ال</a:t>
            </a:r>
            <a:r>
              <a:rPr lang="ar-TN" altLang="fr-FR" sz="3600" dirty="0" smtClean="0"/>
              <a:t>استخدام الأمثل للموارد المتاحة</a:t>
            </a:r>
            <a:r>
              <a:rPr lang="ar-SA" altLang="fr-FR" sz="3600" dirty="0" err="1" smtClean="0"/>
              <a:t>.</a:t>
            </a:r>
            <a:endParaRPr lang="ar-TN" altLang="fr-FR" sz="3600" dirty="0" smtClean="0"/>
          </a:p>
          <a:p>
            <a:pPr algn="just">
              <a:buNone/>
              <a:defRPr/>
            </a:pPr>
            <a:r>
              <a:rPr lang="ar-SA" altLang="fr-FR" sz="3600" dirty="0" smtClean="0"/>
              <a:t>حيث يطلب من المحاسبة </a:t>
            </a:r>
            <a:r>
              <a:rPr lang="ar-TN" altLang="fr-FR" sz="3600" dirty="0" err="1" smtClean="0"/>
              <a:t>تمك</a:t>
            </a:r>
            <a:r>
              <a:rPr lang="ar-SA" altLang="fr-FR" sz="3600" dirty="0" smtClean="0"/>
              <a:t>ي</a:t>
            </a:r>
            <a:r>
              <a:rPr lang="ar-TN" altLang="fr-FR" sz="3600" dirty="0" smtClean="0"/>
              <a:t>ن المستثمرين</a:t>
            </a:r>
            <a:r>
              <a:rPr lang="ar-SA" altLang="fr-FR" sz="3600" dirty="0" smtClean="0"/>
              <a:t> (الحاليين والمرتقبين</a:t>
            </a:r>
            <a:r>
              <a:rPr lang="ar-SA" altLang="fr-FR" sz="3600" dirty="0" err="1" smtClean="0"/>
              <a:t>)</a:t>
            </a:r>
            <a:r>
              <a:rPr lang="ar-TN" altLang="fr-FR" sz="3600" dirty="0" smtClean="0"/>
              <a:t> من مقارنة الدخل المكتسب </a:t>
            </a:r>
            <a:r>
              <a:rPr lang="ar-SA" altLang="fr-FR" sz="3600" dirty="0"/>
              <a:t>ب</a:t>
            </a:r>
            <a:r>
              <a:rPr lang="ar-TN" altLang="fr-FR" sz="3600" dirty="0" smtClean="0"/>
              <a:t>الأصول المستخدمة</a:t>
            </a:r>
            <a:r>
              <a:rPr lang="ar-SA" altLang="fr-FR" sz="3600" dirty="0" err="1" smtClean="0"/>
              <a:t>.</a:t>
            </a:r>
            <a:endParaRPr lang="en-US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fr-FR" b="1" dirty="0" smtClean="0"/>
              <a:t>انفصال الملكية عن الإدارة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TN" altLang="fr-FR" sz="3600" dirty="0" smtClean="0"/>
              <a:t>أدى كبر حجم المنش</a:t>
            </a:r>
            <a:r>
              <a:rPr lang="ar-SA" altLang="fr-FR" sz="3600" dirty="0" smtClean="0"/>
              <a:t>آت </a:t>
            </a:r>
            <a:r>
              <a:rPr lang="ar-TN" altLang="fr-FR" sz="3600" dirty="0" smtClean="0"/>
              <a:t>وتعقد عملياتها إلى عدم </a:t>
            </a:r>
            <a:r>
              <a:rPr lang="ar-SA" altLang="fr-FR" sz="3600" dirty="0" smtClean="0"/>
              <a:t>استطاعة </a:t>
            </a:r>
            <a:r>
              <a:rPr lang="ar-TN" altLang="fr-FR" sz="3600" dirty="0" smtClean="0"/>
              <a:t>أصحاب المال </a:t>
            </a:r>
            <a:r>
              <a:rPr lang="ar-SA" altLang="fr-FR" sz="3600" dirty="0" smtClean="0"/>
              <a:t>من إ</a:t>
            </a:r>
            <a:r>
              <a:rPr lang="ar-TN" altLang="fr-FR" sz="3600" dirty="0" smtClean="0"/>
              <a:t>دارة</a:t>
            </a:r>
            <a:r>
              <a:rPr lang="ar-SA" altLang="fr-FR" sz="3600" dirty="0" smtClean="0"/>
              <a:t> ا</a:t>
            </a:r>
            <a:r>
              <a:rPr lang="ar-TN" altLang="fr-FR" sz="3600" dirty="0" smtClean="0"/>
              <a:t>لمنشأة وأصبحت الإدارة </a:t>
            </a:r>
            <a:r>
              <a:rPr lang="ar-SA" altLang="fr-FR" sz="3600" dirty="0" smtClean="0"/>
              <a:t>توكل </a:t>
            </a:r>
            <a:r>
              <a:rPr lang="ar-SA" altLang="fr-FR" sz="3600" dirty="0"/>
              <a:t>إ</a:t>
            </a:r>
            <a:r>
              <a:rPr lang="ar-SA" altLang="fr-FR" sz="3600" dirty="0" smtClean="0"/>
              <a:t>ل</a:t>
            </a:r>
            <a:r>
              <a:rPr lang="ar-TN" altLang="fr-FR" sz="3600" dirty="0" smtClean="0"/>
              <a:t>ى أشخاص آخرين</a:t>
            </a:r>
            <a:r>
              <a:rPr lang="ar-SA" altLang="fr-FR" sz="3600" dirty="0" smtClean="0"/>
              <a:t> مؤتمنين عليها، هم</a:t>
            </a:r>
            <a:r>
              <a:rPr lang="ar-TN" altLang="fr-FR" sz="3600" dirty="0" smtClean="0"/>
              <a:t> المديرين</a:t>
            </a:r>
            <a:r>
              <a:rPr lang="ar-SA" altLang="fr-FR" sz="3600" dirty="0" smtClean="0"/>
              <a:t>.</a:t>
            </a:r>
            <a:endParaRPr lang="ar-TN" altLang="fr-FR" sz="3600" dirty="0" smtClean="0"/>
          </a:p>
          <a:p>
            <a:pPr algn="just">
              <a:buFont typeface="Wingdings" pitchFamily="2" charset="2"/>
              <a:buChar char="q"/>
            </a:pPr>
            <a:r>
              <a:rPr lang="ar-TN" altLang="fr-FR" sz="3600" dirty="0" smtClean="0"/>
              <a:t>بروز دور المحاسبة في إعداد التقارير للمستثمرين بحيث تظهر لهم كفاءة هؤلاء المديرين في إدارة الموارد المعهودة إليهم</a:t>
            </a:r>
            <a:r>
              <a:rPr lang="ar-SA" altLang="fr-FR" sz="3600" dirty="0" smtClean="0"/>
              <a:t>.</a:t>
            </a:r>
            <a:endParaRPr lang="fr-FR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ar-EG" altLang="fr-FR" b="1" dirty="0" smtClean="0"/>
              <a:t>تأثير وحدة </a:t>
            </a:r>
            <a:r>
              <a:rPr lang="ar-SA" altLang="fr-FR" b="1" dirty="0" smtClean="0"/>
              <a:t>القياس </a:t>
            </a:r>
            <a:r>
              <a:rPr lang="ar-EG" altLang="fr-FR" b="1" dirty="0" smtClean="0"/>
              <a:t>النقد</a:t>
            </a:r>
            <a:r>
              <a:rPr lang="ar-SA" altLang="fr-FR" b="1" dirty="0" smtClean="0"/>
              <a:t>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ar-TN" altLang="fr-FR" sz="3600" dirty="0" smtClean="0"/>
              <a:t>تتأثر المحاسبة بوحدة القياس السائدة في </a:t>
            </a:r>
            <a:r>
              <a:rPr lang="ar-TN" altLang="fr-FR" sz="3600" dirty="0" err="1" smtClean="0"/>
              <a:t>المجتمع </a:t>
            </a:r>
            <a:r>
              <a:rPr lang="ar-TN" altLang="fr-FR" sz="3600" dirty="0" smtClean="0"/>
              <a:t>(وحدة النقد) حيث تستخدم النقود مقياسا</a:t>
            </a:r>
            <a:r>
              <a:rPr lang="ar-SA" altLang="fr-FR" sz="3600" dirty="0" smtClean="0"/>
              <a:t>ً</a:t>
            </a:r>
            <a:r>
              <a:rPr lang="ar-TN" altLang="fr-FR" sz="3600" dirty="0" smtClean="0"/>
              <a:t> لكل ال</a:t>
            </a:r>
            <a:r>
              <a:rPr lang="ar-SA" altLang="fr-FR" sz="3600" dirty="0" smtClean="0"/>
              <a:t>أنشطة والفعاليات </a:t>
            </a:r>
            <a:r>
              <a:rPr lang="ar-TN" altLang="fr-FR" sz="3600" dirty="0" smtClean="0"/>
              <a:t>النوعية والكمية والموارد والالتزامات </a:t>
            </a:r>
            <a:r>
              <a:rPr lang="ar-SA" altLang="fr-FR" sz="3600" dirty="0" smtClean="0"/>
              <a:t>المتعلقة بالمنشأة.</a:t>
            </a:r>
            <a:endParaRPr lang="ar-TN" altLang="fr-FR" sz="3600" dirty="0" smtClean="0"/>
          </a:p>
          <a:p>
            <a:pPr algn="just">
              <a:buFont typeface="Courier New" pitchFamily="49" charset="0"/>
              <a:buChar char="o"/>
            </a:pPr>
            <a:r>
              <a:rPr lang="ar-SA" altLang="fr-FR" sz="3600" dirty="0" smtClean="0"/>
              <a:t>ولأنه </a:t>
            </a:r>
            <a:r>
              <a:rPr lang="ar-TN" altLang="fr-FR" sz="3600" dirty="0" smtClean="0"/>
              <a:t>لا تظهر في السجلات المحاسبية والقوائم المالية العمليات</a:t>
            </a:r>
            <a:r>
              <a:rPr lang="ar-SA" altLang="fr-FR" sz="3600" dirty="0" smtClean="0"/>
              <a:t> الاقتصادية </a:t>
            </a:r>
            <a:r>
              <a:rPr lang="ar-TN" altLang="fr-FR" sz="3600" dirty="0" smtClean="0"/>
              <a:t>التي لا يمكن قياسها بوحدة النقد</a:t>
            </a:r>
            <a:r>
              <a:rPr lang="ar-SA" altLang="fr-FR" sz="3600" dirty="0" smtClean="0"/>
              <a:t>، فإن ذلك يعتبر معضلة تواجه دقة القياس المحاسبي.</a:t>
            </a:r>
          </a:p>
          <a:p>
            <a:pPr algn="just">
              <a:buFont typeface="Courier New" pitchFamily="49" charset="0"/>
              <a:buChar char="o"/>
            </a:pPr>
            <a:r>
              <a:rPr lang="ar-SA" altLang="fr-FR" sz="3600" dirty="0" smtClean="0"/>
              <a:t>وحتى مع وجود وحدة القياس النقدي، فإن تذبذب قوتها تمثل هاجساً للمحاسبين.</a:t>
            </a:r>
            <a:endParaRPr lang="fr-FR" altLang="fr-FR" sz="3600" dirty="0" smtClean="0"/>
          </a:p>
          <a:p>
            <a:pPr algn="just"/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fr-FR" b="1" dirty="0" smtClean="0"/>
              <a:t>تأثير النظام</a:t>
            </a:r>
            <a:r>
              <a:rPr lang="ar-SA" altLang="fr-FR" b="1" dirty="0" smtClean="0"/>
              <a:t>ين</a:t>
            </a:r>
            <a:r>
              <a:rPr lang="ar-EG" altLang="fr-FR" b="1" dirty="0" smtClean="0"/>
              <a:t> القانوني</a:t>
            </a:r>
            <a:r>
              <a:rPr lang="ar-SA" altLang="fr-FR" b="1" dirty="0" smtClean="0"/>
              <a:t> والتعليمي للمجتمع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ar-TN" altLang="fr-FR" sz="3600" dirty="0" smtClean="0"/>
              <a:t>تتأثر الممارسة المحاسبية بالعديد من التشريعات القانونية السائدة فالمجتمع مثل القوانين و الأنظمة التي تحكم المعاملات التجارية</a:t>
            </a:r>
            <a:r>
              <a:rPr lang="ar-SA" altLang="fr-FR" sz="3600" dirty="0" smtClean="0"/>
              <a:t> (مثل المعاملات الإسلامية والتقليدية</a:t>
            </a:r>
            <a:r>
              <a:rPr lang="ar-SA" altLang="fr-FR" sz="3600" dirty="0" err="1" smtClean="0"/>
              <a:t>)</a:t>
            </a:r>
            <a:r>
              <a:rPr lang="ar-TN" altLang="fr-FR" sz="3600" dirty="0" smtClean="0"/>
              <a:t> </a:t>
            </a:r>
            <a:r>
              <a:rPr lang="ar-EG" altLang="fr-FR" sz="3600" dirty="0" smtClean="0">
                <a:solidFill>
                  <a:srgbClr val="FF3300"/>
                </a:solidFill>
              </a:rPr>
              <a:t> </a:t>
            </a:r>
            <a:endParaRPr lang="ar-TN" altLang="fr-FR" sz="3600" dirty="0" smtClean="0">
              <a:solidFill>
                <a:srgbClr val="FF33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ar-SA" altLang="fr-FR" sz="3600" dirty="0" smtClean="0"/>
              <a:t>وكذلك يؤثر </a:t>
            </a:r>
            <a:r>
              <a:rPr lang="ar-TN" altLang="fr-FR" sz="3600" dirty="0" smtClean="0"/>
              <a:t>مستوى التعليم المحاسبي السائد في المجتمع على كفاءة المحاسب و مهارته المهنية ال</a:t>
            </a:r>
            <a:r>
              <a:rPr lang="ar-SA" altLang="fr-FR" sz="3600" dirty="0" smtClean="0"/>
              <a:t>ت</a:t>
            </a:r>
            <a:r>
              <a:rPr lang="ar-TN" altLang="fr-FR" sz="3600" dirty="0" smtClean="0"/>
              <a:t>ي </a:t>
            </a:r>
            <a:r>
              <a:rPr lang="ar-SA" altLang="fr-FR" sz="3600" dirty="0" smtClean="0"/>
              <a:t>ت</a:t>
            </a:r>
            <a:r>
              <a:rPr lang="ar-TN" altLang="fr-FR" sz="3600" dirty="0" err="1" smtClean="0"/>
              <a:t>ؤثر</a:t>
            </a:r>
            <a:r>
              <a:rPr lang="ar-TN" altLang="fr-FR" sz="3600" dirty="0" smtClean="0"/>
              <a:t> بدوره</a:t>
            </a:r>
            <a:r>
              <a:rPr lang="ar-SA" altLang="fr-FR" sz="3600" dirty="0" smtClean="0"/>
              <a:t>ا</a:t>
            </a:r>
            <a:r>
              <a:rPr lang="ar-TN" altLang="fr-FR" sz="3600" dirty="0" smtClean="0"/>
              <a:t> في </a:t>
            </a:r>
            <a:r>
              <a:rPr lang="ar-SA" altLang="fr-FR" sz="3600" dirty="0" smtClean="0"/>
              <a:t>م</a:t>
            </a:r>
            <a:r>
              <a:rPr lang="ar-TN" altLang="fr-FR" sz="3600" dirty="0" smtClean="0"/>
              <a:t>مارس</a:t>
            </a:r>
            <a:r>
              <a:rPr lang="ar-SA" altLang="fr-FR" sz="3600" dirty="0" smtClean="0"/>
              <a:t>ته لمهنة</a:t>
            </a:r>
            <a:r>
              <a:rPr lang="ar-TN" altLang="fr-FR" sz="3600" dirty="0" smtClean="0"/>
              <a:t> المحاسبة</a:t>
            </a:r>
            <a:endParaRPr lang="fr-FR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altLang="fr-FR" b="1" dirty="0" smtClean="0"/>
              <a:t>التأثير</a:t>
            </a:r>
            <a:r>
              <a:rPr lang="ar-SA" altLang="fr-FR" b="1" dirty="0" smtClean="0">
                <a:solidFill>
                  <a:srgbClr val="FF0000"/>
                </a:solidFill>
              </a:rPr>
              <a:t> </a:t>
            </a:r>
            <a:r>
              <a:rPr lang="ar-SA" altLang="fr-FR" b="1" dirty="0" smtClean="0"/>
              <a:t>المتبادل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dirty="0" smtClean="0"/>
              <a:t>يلاحظ ان هنالك صور لتأثيرات عديدة للمحاسبة على البيئة التي تعمل </a:t>
            </a:r>
            <a:r>
              <a:rPr lang="ar-SA" sz="3600" dirty="0" err="1" smtClean="0"/>
              <a:t>فيها.</a:t>
            </a:r>
            <a:r>
              <a:rPr lang="ar-SA" sz="3600" dirty="0" smtClean="0"/>
              <a:t> فمثلاً تؤثر الطرق المحاسبية المتبعة في قرارات المستثمرين في الشركات على المستويين الفردي والمجتمعي.</a:t>
            </a:r>
          </a:p>
          <a:p>
            <a:pPr algn="just"/>
            <a:r>
              <a:rPr lang="ar-SA" sz="3600" dirty="0" smtClean="0"/>
              <a:t>كما تؤثر على توجيه المسار الاقتصادي للدولة ككل عن طريق المعلومات التي توفرها لمتخذي القرارات </a:t>
            </a:r>
            <a:r>
              <a:rPr lang="ar-SA" sz="3600" dirty="0" err="1" smtClean="0"/>
              <a:t>الاقتصادية.</a:t>
            </a:r>
            <a:r>
              <a:rPr lang="ar-SA" sz="3600" dirty="0" smtClean="0"/>
              <a:t> 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ar-SA" b="1" dirty="0" smtClean="0"/>
              <a:t>عوامل التأثير المتبادل</a:t>
            </a:r>
            <a:endParaRPr lang="ar-S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11155"/>
              </p:ext>
            </p:extLst>
          </p:nvPr>
        </p:nvGraphicFramePr>
        <p:xfrm>
          <a:off x="107504" y="980728"/>
          <a:ext cx="885698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6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22710"/>
            <a:ext cx="8229600" cy="2074242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600" dirty="0" smtClean="0"/>
              <a:t>نهاية المحاضرة</a:t>
            </a:r>
            <a:endParaRPr lang="ar-SA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56991"/>
            <a:ext cx="8229600" cy="2592289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4800" dirty="0" smtClean="0"/>
              <a:t>                     </a:t>
            </a:r>
          </a:p>
          <a:p>
            <a:pPr>
              <a:buNone/>
            </a:pPr>
            <a:r>
              <a:rPr lang="ar-SA" sz="4800" dirty="0" smtClean="0"/>
              <a:t>            شكراً على المتابعة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altLang="fr-FR" sz="5400" b="1" dirty="0" smtClean="0"/>
              <a:t>تعريف المحاسبة المالية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EG" altLang="fr-FR" sz="3600" dirty="0" smtClean="0"/>
              <a:t>تعرف </a:t>
            </a:r>
            <a:r>
              <a:rPr lang="ar-EG" altLang="fr-FR" sz="4400" dirty="0" smtClean="0"/>
              <a:t>المحاسبة</a:t>
            </a:r>
            <a:r>
              <a:rPr lang="ar-EG" altLang="fr-FR" sz="3600" dirty="0" smtClean="0"/>
              <a:t> بأنها ”عملية تحديد وقياس وتوصيل المعلومات المالية عن الوحدة الإقتصادية والتى يمكن استخدامها فى تقييم</a:t>
            </a:r>
            <a:r>
              <a:rPr lang="en-US" altLang="fr-FR" sz="3600" dirty="0" smtClean="0"/>
              <a:t> </a:t>
            </a:r>
            <a:r>
              <a:rPr lang="ar-SA" altLang="fr-FR" sz="3600" dirty="0" smtClean="0"/>
              <a:t>الأداء المحاسبي</a:t>
            </a:r>
            <a:r>
              <a:rPr lang="ar-EG" altLang="fr-FR" sz="3600" dirty="0" smtClean="0"/>
              <a:t> واتخاذ القرارات بواسطة مستخدمى هذه المعلومات“.</a:t>
            </a:r>
          </a:p>
          <a:p>
            <a:pPr algn="just">
              <a:buFont typeface="Wingdings" pitchFamily="2" charset="2"/>
              <a:buChar char="v"/>
            </a:pPr>
            <a:r>
              <a:rPr lang="ar-EG" altLang="fr-FR" sz="3600" dirty="0" smtClean="0"/>
              <a:t>تعد المحاسبة حلقة اتصال بين الأحداث الاقتصادية الخاصة بالمنشأة ومتخذي القرارات</a:t>
            </a:r>
            <a:r>
              <a:rPr lang="ar-SA" altLang="fr-FR" sz="3600" dirty="0" smtClean="0"/>
              <a:t> بتلك المنشأة في شكل تغذية عكسية</a:t>
            </a:r>
            <a:r>
              <a:rPr lang="ar-EG" altLang="fr-FR" sz="3600" dirty="0" err="1" smtClean="0"/>
              <a:t>.</a:t>
            </a:r>
            <a:endParaRPr lang="en-US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التغذية العكسية للنشاط المحاسبي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</a:t>
            </a:r>
            <a:r>
              <a:rPr lang="ar-SA" b="1" i="1" dirty="0" smtClean="0"/>
              <a:t>التغذية العكسية</a:t>
            </a:r>
            <a:endParaRPr lang="ar-SA" b="1" i="1" dirty="0"/>
          </a:p>
        </p:txBody>
      </p:sp>
      <p:sp>
        <p:nvSpPr>
          <p:cNvPr id="4" name="مستطيل 3"/>
          <p:cNvSpPr/>
          <p:nvPr/>
        </p:nvSpPr>
        <p:spPr>
          <a:xfrm>
            <a:off x="6588224" y="2564904"/>
            <a:ext cx="192251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انشطة وأحداث اقتصادية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3441576" y="2492896"/>
            <a:ext cx="206652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معلومات محاسبية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539552" y="2420888"/>
            <a:ext cx="18722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متخذ القرار</a:t>
            </a:r>
            <a:endParaRPr lang="ar-SA" sz="3200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72000" y="4797152"/>
            <a:ext cx="29851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1259632" y="4797152"/>
            <a:ext cx="32403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7596336" y="3501008"/>
            <a:ext cx="0" cy="1296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2483768" y="2924944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>
            <a:off x="5580112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H="1">
            <a:off x="1259632" y="3356992"/>
            <a:ext cx="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طبيعة المحاسبة المالية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تعد المحاسبة من حيث </a:t>
            </a:r>
            <a:r>
              <a:rPr lang="ar-EG" altLang="fr-FR" sz="3600" b="1" dirty="0" err="1" smtClean="0"/>
              <a:t>طبيعتها:</a:t>
            </a:r>
            <a:r>
              <a:rPr lang="ar-EG" altLang="fr-FR" sz="3600" b="1" dirty="0" smtClean="0"/>
              <a:t> </a:t>
            </a:r>
            <a:endParaRPr lang="ar-EG" altLang="fr-FR" b="1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EG" altLang="fr-FR" dirty="0" smtClean="0"/>
              <a:t>     </a:t>
            </a:r>
            <a:r>
              <a:rPr lang="ar-SA" altLang="fr-FR" b="1" dirty="0" smtClean="0"/>
              <a:t>أنها ن</a:t>
            </a:r>
            <a:r>
              <a:rPr lang="ar-EG" altLang="fr-FR" b="1" dirty="0" smtClean="0"/>
              <a:t>شاط خدمى:</a:t>
            </a:r>
            <a:r>
              <a:rPr lang="ar-EG" altLang="fr-FR" dirty="0" smtClean="0"/>
              <a:t> تقوم بتزويد الجهات المعنية بالأمور المالية للمنشأة بالمعلومات اللازمة </a:t>
            </a:r>
            <a:r>
              <a:rPr lang="ar-EG" altLang="fr-FR" dirty="0" err="1" smtClean="0"/>
              <a:t>لإتخاذ</a:t>
            </a:r>
            <a:r>
              <a:rPr lang="ar-EG" altLang="fr-FR" dirty="0" smtClean="0"/>
              <a:t> مختلف القرارات المتعلقة </a:t>
            </a:r>
            <a:r>
              <a:rPr lang="ar-EG" altLang="fr-FR" dirty="0" err="1" smtClean="0"/>
              <a:t>بإستثمار</a:t>
            </a:r>
            <a:r>
              <a:rPr lang="ar-EG" altLang="fr-FR" dirty="0" smtClean="0"/>
              <a:t> الموارد وكيفية استخدامها.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EG" altLang="fr-FR" dirty="0" smtClean="0"/>
              <a:t>    </a:t>
            </a:r>
            <a:r>
              <a:rPr lang="ar-SA" altLang="fr-FR" b="1" dirty="0" smtClean="0"/>
              <a:t>أنها م</a:t>
            </a:r>
            <a:r>
              <a:rPr lang="ar-EG" altLang="fr-FR" b="1" dirty="0" smtClean="0"/>
              <a:t>نهج وصفى تحليلى:</a:t>
            </a:r>
            <a:r>
              <a:rPr lang="ar-EG" altLang="fr-FR" dirty="0" smtClean="0"/>
              <a:t> تقوم بتحديد وتحليل وقياس وتبويب وتلخيص الأحداث والعمليات المالية لإنتاج معلومات تساعد فى اتخاذ القرارات.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EG" altLang="fr-FR" dirty="0" smtClean="0"/>
              <a:t>    </a:t>
            </a:r>
            <a:r>
              <a:rPr lang="ar-SA" altLang="fr-FR" b="1" dirty="0" smtClean="0"/>
              <a:t>أنها ن</a:t>
            </a:r>
            <a:r>
              <a:rPr lang="ar-EG" altLang="fr-FR" b="1" dirty="0" err="1" smtClean="0"/>
              <a:t>ظام</a:t>
            </a:r>
            <a:r>
              <a:rPr lang="ar-EG" altLang="fr-FR" b="1" dirty="0" smtClean="0"/>
              <a:t> </a:t>
            </a:r>
            <a:r>
              <a:rPr lang="ar-EG" altLang="fr-FR" b="1" dirty="0" err="1" smtClean="0"/>
              <a:t>معلومات:</a:t>
            </a:r>
            <a:r>
              <a:rPr lang="ar-EG" altLang="fr-FR" dirty="0" smtClean="0"/>
              <a:t> </a:t>
            </a:r>
            <a:r>
              <a:rPr lang="ar-SA" altLang="fr-FR" dirty="0" smtClean="0"/>
              <a:t>يقوم </a:t>
            </a:r>
            <a:r>
              <a:rPr lang="ar-EG" altLang="fr-FR" dirty="0" smtClean="0"/>
              <a:t>بتجميع وتوصيل المعلومات المالية الخاصة بالمنشأة إلى الذين تربطهم </a:t>
            </a:r>
            <a:r>
              <a:rPr lang="ar-EG" altLang="fr-FR" dirty="0" err="1" smtClean="0"/>
              <a:t>بها</a:t>
            </a:r>
            <a:r>
              <a:rPr lang="ar-EG" altLang="fr-FR" dirty="0" smtClean="0"/>
              <a:t> علاقة معينة أو تتأثر قراراتهم وتصرفاتهم بنشاطها </a:t>
            </a:r>
            <a:r>
              <a:rPr lang="ar-EG" altLang="fr-FR" dirty="0" err="1" smtClean="0"/>
              <a:t>الإقتصادى.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ar-SA" altLang="fr-FR" sz="4000" b="1" dirty="0" smtClean="0"/>
              <a:t>مستخدمو المعلومات </a:t>
            </a:r>
            <a:r>
              <a:rPr lang="ar-EG" altLang="fr-FR" sz="4000" b="1" dirty="0" smtClean="0"/>
              <a:t>المحاسبية</a:t>
            </a:r>
            <a:r>
              <a:rPr lang="ar-SA" altLang="fr-FR" sz="4000" b="1" dirty="0" smtClean="0"/>
              <a:t> (داخلياً وخارجياً</a:t>
            </a:r>
            <a:r>
              <a:rPr lang="ar-SA" altLang="fr-FR" sz="4000" b="1" dirty="0" err="1" smtClean="0"/>
              <a:t>)</a:t>
            </a:r>
            <a:endParaRPr lang="ar-SA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يقصد </a:t>
            </a:r>
            <a:r>
              <a:rPr lang="ar-EG" altLang="fr-FR" b="1" dirty="0" smtClean="0"/>
              <a:t>ب</a:t>
            </a:r>
            <a:r>
              <a:rPr lang="ar-SA" altLang="fr-FR" b="1" dirty="0" smtClean="0"/>
              <a:t>ال</a:t>
            </a:r>
            <a:r>
              <a:rPr lang="ar-EG" altLang="fr-FR" b="1" dirty="0" smtClean="0"/>
              <a:t>مستخدمى</a:t>
            </a:r>
            <a:r>
              <a:rPr lang="ar-SA" altLang="fr-FR" b="1" dirty="0" smtClean="0"/>
              <a:t>ن</a:t>
            </a:r>
            <a:r>
              <a:rPr lang="ar-EG" altLang="fr-FR" b="1" dirty="0" smtClean="0"/>
              <a:t> </a:t>
            </a:r>
            <a:r>
              <a:rPr lang="ar-EG" altLang="fr-FR" dirty="0" smtClean="0"/>
              <a:t>كل الجهات التى يتوقع أن تستخدم تلك المعلومات فى عمليات الدراسة والتحليل واتخاذ القرارات.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- تتضمن تلك </a:t>
            </a:r>
            <a:r>
              <a:rPr lang="ar-EG" altLang="fr-FR" b="1" dirty="0" smtClean="0"/>
              <a:t>الجهات</a:t>
            </a:r>
            <a:r>
              <a:rPr lang="ar-EG" altLang="fr-FR" dirty="0" smtClean="0"/>
              <a:t> الملاك أو المستثمرين الحاليين والمرتقبين، والمقرضين، والموردين، وإدارة المنشأة، والأجهزة </a:t>
            </a:r>
            <a:r>
              <a:rPr lang="ar-EG" altLang="fr-FR" dirty="0" err="1" smtClean="0"/>
              <a:t>والهيئ</a:t>
            </a:r>
            <a:r>
              <a:rPr lang="ar-SA" altLang="fr-FR" dirty="0" smtClean="0"/>
              <a:t>ا</a:t>
            </a:r>
            <a:r>
              <a:rPr lang="ar-EG" altLang="fr-FR" dirty="0" smtClean="0"/>
              <a:t>ت </a:t>
            </a:r>
            <a:r>
              <a:rPr lang="ar-SA" altLang="fr-FR" dirty="0" smtClean="0"/>
              <a:t>المهنية و</a:t>
            </a:r>
            <a:r>
              <a:rPr lang="ar-EG" altLang="fr-FR" dirty="0" smtClean="0"/>
              <a:t>الحكومية، والعاملين، واتحادات ونقابات العمال، والمستهلكين، </a:t>
            </a:r>
            <a:r>
              <a:rPr lang="ar-EG" altLang="fr-FR" dirty="0" err="1" smtClean="0"/>
              <a:t>والمجتمع ...</a:t>
            </a:r>
            <a:r>
              <a:rPr lang="ar-EG" altLang="fr-FR" dirty="0" smtClean="0"/>
              <a:t> الخ.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-  ينقسم مستخدمو المعلومات المحاسبية إلى: </a:t>
            </a:r>
            <a:r>
              <a:rPr lang="ar-EG" altLang="fr-FR" b="1" dirty="0" smtClean="0"/>
              <a:t>مستخدمون </a:t>
            </a:r>
            <a:r>
              <a:rPr lang="ar-EG" altLang="fr-FR" b="1" dirty="0" err="1" smtClean="0"/>
              <a:t>داخليون</a:t>
            </a:r>
            <a:r>
              <a:rPr lang="ar-SA" altLang="fr-FR" dirty="0" err="1" smtClean="0"/>
              <a:t>:</a:t>
            </a:r>
            <a:r>
              <a:rPr lang="ar-EG" altLang="fr-FR" dirty="0" smtClean="0"/>
              <a:t> هم المديرون المسئولون عن المنشأة</a:t>
            </a:r>
            <a:r>
              <a:rPr lang="ar-SA" altLang="fr-FR" dirty="0" smtClean="0"/>
              <a:t> والعاملون </a:t>
            </a:r>
            <a:r>
              <a:rPr lang="ar-SA" altLang="fr-FR" dirty="0" err="1" smtClean="0"/>
              <a:t>بها</a:t>
            </a:r>
            <a:r>
              <a:rPr lang="ar-SA" altLang="fr-FR" dirty="0" smtClean="0"/>
              <a:t>، وأصحاب رأس المال، والمراجعون</a:t>
            </a:r>
            <a:r>
              <a:rPr lang="ar-EG" altLang="fr-FR" dirty="0" smtClean="0"/>
              <a:t> </a:t>
            </a:r>
            <a:r>
              <a:rPr lang="ar-EG" altLang="fr-FR" b="1" dirty="0" smtClean="0"/>
              <a:t>ومستخدمون </a:t>
            </a:r>
            <a:r>
              <a:rPr lang="ar-EG" altLang="fr-FR" b="1" dirty="0" err="1" smtClean="0"/>
              <a:t>خارجيون</a:t>
            </a:r>
            <a:r>
              <a:rPr lang="ar-SA" altLang="fr-FR" b="1" dirty="0" err="1" smtClean="0"/>
              <a:t>:</a:t>
            </a:r>
            <a:r>
              <a:rPr lang="ar-EG" altLang="fr-FR" dirty="0" smtClean="0"/>
              <a:t> وهم المستثمرون، والدائنون، ومؤسسات الإقراض، والمحللون الماليون، والوسطاء، والضامنون فى بورصة الأوراق المالية، والهيئات الحكومية والضريبية، واتحادات ونقابات العمال، والمجتمع.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altLang="fr-FR" b="1" dirty="0" smtClean="0"/>
              <a:t>استخدامات</a:t>
            </a:r>
            <a:r>
              <a:rPr lang="ar-SA" altLang="fr-FR" b="1" dirty="0" smtClean="0"/>
              <a:t> ا</a:t>
            </a:r>
            <a:r>
              <a:rPr lang="ar-EG" altLang="fr-FR" b="1" dirty="0" smtClean="0"/>
              <a:t>لمعلومات المحاسبية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sz="3600" dirty="0" smtClean="0"/>
              <a:t>يعد المستثمر</a:t>
            </a:r>
            <a:r>
              <a:rPr lang="ar-SA" altLang="fr-FR" sz="3600" dirty="0"/>
              <a:t>و</a:t>
            </a:r>
            <a:r>
              <a:rPr lang="ar-EG" altLang="fr-FR" sz="3600" dirty="0" smtClean="0"/>
              <a:t>ن أكثر الجهات المستفيدة، حيث </a:t>
            </a:r>
            <a:r>
              <a:rPr lang="ar-SA" altLang="fr-FR" sz="3600" dirty="0" smtClean="0"/>
              <a:t>يحتاجون</a:t>
            </a:r>
            <a:r>
              <a:rPr lang="ar-EG" altLang="fr-FR" sz="3600" dirty="0" smtClean="0"/>
              <a:t> </a:t>
            </a:r>
            <a:r>
              <a:rPr lang="ar-SA" altLang="fr-FR" sz="3600" dirty="0" smtClean="0"/>
              <a:t>ل</a:t>
            </a:r>
            <a:r>
              <a:rPr lang="ar-EG" altLang="fr-FR" sz="3600" dirty="0" smtClean="0"/>
              <a:t>لمعلومات لاتخاذ ثلاثة قرارات رئيسية </a:t>
            </a:r>
            <a:r>
              <a:rPr lang="ar-EG" altLang="fr-FR" sz="3600" dirty="0" err="1" smtClean="0"/>
              <a:t>هي:</a:t>
            </a:r>
            <a:endParaRPr lang="ar-EG" altLang="fr-FR" sz="36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ar-EG" altLang="fr-FR" sz="3600" b="1" dirty="0" smtClean="0"/>
              <a:t>الشراء:</a:t>
            </a:r>
            <a:r>
              <a:rPr lang="ar-EG" altLang="fr-FR" sz="3600" dirty="0" smtClean="0"/>
              <a:t> حيث يقرر المستثمر المحتمل شراء الاستثمارات</a:t>
            </a:r>
            <a:r>
              <a:rPr lang="ar-SA" altLang="fr-FR" sz="3600" dirty="0" smtClean="0"/>
              <a:t> (الأسهم والسندات</a:t>
            </a:r>
            <a:r>
              <a:rPr lang="ar-SA" altLang="fr-FR" sz="3600" dirty="0" err="1" smtClean="0"/>
              <a:t>)</a:t>
            </a:r>
            <a:r>
              <a:rPr lang="ar-EG" altLang="fr-FR" sz="3600" dirty="0" smtClean="0"/>
              <a:t> على أساس المعلومات التي توصل إليه.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ar-EG" altLang="fr-FR" sz="3600" b="1" dirty="0" smtClean="0"/>
              <a:t>البيع:</a:t>
            </a:r>
            <a:r>
              <a:rPr lang="ar-EG" altLang="fr-FR" sz="3600" dirty="0" smtClean="0"/>
              <a:t> حيث يقرر المستثمر الحالي بيع الاستثمارات الخاصة </a:t>
            </a:r>
            <a:r>
              <a:rPr lang="ar-EG" altLang="fr-FR" sz="3600" dirty="0" err="1" smtClean="0"/>
              <a:t>به</a:t>
            </a:r>
            <a:r>
              <a:rPr lang="ar-EG" altLang="fr-FR" sz="3600" dirty="0" smtClean="0"/>
              <a:t> على أساس المعلومات التي توصل إليه.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ar-EG" altLang="fr-FR" sz="3600" b="1" dirty="0" smtClean="0"/>
              <a:t>الإبقاء(الحيازة):</a:t>
            </a:r>
            <a:r>
              <a:rPr lang="ar-EG" altLang="fr-FR" sz="3600" dirty="0" smtClean="0"/>
              <a:t> حيث يقرر المستثمر الحالى إبقاء استثماراته على أساس المعلومات التى توصل إليه.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ar-EG" altLang="fr-FR" b="1" dirty="0" smtClean="0"/>
              <a:t>القوائم المالية والتقارير المالية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980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تعد القوائم المالية الوسيلة الرئيسية التى تستخدم فى توصيل المعلومات المالية ل</a:t>
            </a:r>
            <a:r>
              <a:rPr lang="ar-SA" altLang="fr-FR" dirty="0" smtClean="0"/>
              <a:t>لمستخدمين</a:t>
            </a:r>
            <a:r>
              <a:rPr lang="ar-EG" altLang="fr-FR" dirty="0" smtClean="0"/>
              <a:t>، حيث تقدم تاريخا مستمرا للمنشأة معبرا </a:t>
            </a:r>
            <a:r>
              <a:rPr lang="ar-SA" altLang="fr-FR" dirty="0" smtClean="0"/>
              <a:t>بال</a:t>
            </a:r>
            <a:r>
              <a:rPr lang="ar-EG" altLang="fr-FR" dirty="0" smtClean="0"/>
              <a:t>وحدات </a:t>
            </a:r>
            <a:r>
              <a:rPr lang="ar-SA" altLang="fr-FR" dirty="0" smtClean="0"/>
              <a:t>ال</a:t>
            </a:r>
            <a:r>
              <a:rPr lang="ar-EG" altLang="fr-FR" dirty="0" smtClean="0"/>
              <a:t>نقدية، و</a:t>
            </a:r>
            <a:r>
              <a:rPr lang="ar-SA" altLang="fr-FR" dirty="0" smtClean="0"/>
              <a:t>أهم</a:t>
            </a:r>
            <a:r>
              <a:rPr lang="ar-EG" altLang="fr-FR" dirty="0" smtClean="0"/>
              <a:t> هذه </a:t>
            </a:r>
            <a:r>
              <a:rPr lang="ar-EG" altLang="fr-FR" dirty="0" err="1" smtClean="0"/>
              <a:t>القوائم:</a:t>
            </a:r>
            <a:endParaRPr lang="ar-EG" altLang="fr-FR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</a:t>
            </a:r>
            <a:r>
              <a:rPr lang="ar-EG" altLang="fr-FR" dirty="0" err="1" smtClean="0"/>
              <a:t>أ   </a:t>
            </a:r>
            <a:r>
              <a:rPr lang="ar-EG" altLang="fr-FR" dirty="0" smtClean="0"/>
              <a:t>-  </a:t>
            </a:r>
            <a:r>
              <a:rPr lang="ar-EG" altLang="fr-FR" b="1" dirty="0" smtClean="0"/>
              <a:t>قائمة الدخل.</a:t>
            </a:r>
            <a:endParaRPr lang="ar-EG" altLang="fr-FR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</a:t>
            </a:r>
            <a:r>
              <a:rPr lang="ar-EG" altLang="fr-FR" dirty="0" err="1" smtClean="0"/>
              <a:t>ب </a:t>
            </a:r>
            <a:r>
              <a:rPr lang="ar-EG" altLang="fr-FR" dirty="0" smtClean="0"/>
              <a:t>-  </a:t>
            </a:r>
            <a:r>
              <a:rPr lang="ar-EG" altLang="fr-FR" b="1" dirty="0" smtClean="0"/>
              <a:t>قائمة التغييرات فى حقوق الملكية.</a:t>
            </a:r>
            <a:endParaRPr lang="ar-EG" altLang="fr-FR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</a:t>
            </a:r>
            <a:r>
              <a:rPr lang="ar-EG" altLang="fr-FR" dirty="0" err="1" smtClean="0"/>
              <a:t>ج  </a:t>
            </a:r>
            <a:r>
              <a:rPr lang="ar-EG" altLang="fr-FR" dirty="0" smtClean="0"/>
              <a:t>-  </a:t>
            </a:r>
            <a:r>
              <a:rPr lang="ar-EG" altLang="fr-FR" b="1" dirty="0" smtClean="0"/>
              <a:t>قائمة المركز المالى.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ar-EG" altLang="fr-FR" dirty="0" smtClean="0"/>
              <a:t>      </a:t>
            </a:r>
            <a:r>
              <a:rPr lang="ar-EG" altLang="fr-FR" dirty="0" err="1" smtClean="0"/>
              <a:t>د  </a:t>
            </a:r>
            <a:r>
              <a:rPr lang="ar-EG" altLang="fr-FR" dirty="0" smtClean="0"/>
              <a:t>-  </a:t>
            </a:r>
            <a:r>
              <a:rPr lang="ar-EG" altLang="fr-FR" b="1" dirty="0" smtClean="0"/>
              <a:t>قائمة التدفقات النقدية.</a:t>
            </a:r>
            <a:endParaRPr lang="ar-EG" altLang="fr-FR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ar-EG" altLang="fr-FR" dirty="0" smtClean="0"/>
              <a:t> تعتبر الإيضاحات الملحقة بالقوائم المالية جزءا مكملا لها.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ar-SA" altLang="fr-FR" dirty="0" smtClean="0"/>
              <a:t>تشمل </a:t>
            </a:r>
            <a:r>
              <a:rPr lang="ar-EG" altLang="fr-FR" dirty="0" smtClean="0"/>
              <a:t>التقارير المالية </a:t>
            </a:r>
            <a:r>
              <a:rPr lang="ar-SA" altLang="fr-FR" dirty="0" smtClean="0"/>
              <a:t>ال</a:t>
            </a:r>
            <a:r>
              <a:rPr lang="ar-EG" altLang="fr-FR" dirty="0" smtClean="0"/>
              <a:t>تقرير</a:t>
            </a:r>
            <a:r>
              <a:rPr lang="ar-SA" altLang="fr-FR" dirty="0" smtClean="0"/>
              <a:t> السنوي</a:t>
            </a:r>
            <a:r>
              <a:rPr lang="ar-EG" altLang="fr-FR" dirty="0" smtClean="0"/>
              <a:t> </a:t>
            </a:r>
            <a:r>
              <a:rPr lang="ar-SA" altLang="fr-FR" dirty="0" smtClean="0"/>
              <a:t>ل</a:t>
            </a:r>
            <a:r>
              <a:rPr lang="ar-EG" altLang="fr-FR" dirty="0" smtClean="0"/>
              <a:t>رئيس مجلس الإدارة</a:t>
            </a:r>
            <a:r>
              <a:rPr lang="ar-SA" altLang="fr-FR" dirty="0" smtClean="0"/>
              <a:t> و</a:t>
            </a:r>
            <a:r>
              <a:rPr lang="ar-EG" altLang="fr-FR" dirty="0" smtClean="0"/>
              <a:t>الجداول المرفقة ب</a:t>
            </a:r>
            <a:r>
              <a:rPr lang="ar-SA" altLang="fr-FR" dirty="0" err="1" smtClean="0"/>
              <a:t>ه،</a:t>
            </a:r>
            <a:r>
              <a:rPr lang="ar-SA" altLang="fr-FR" dirty="0" smtClean="0"/>
              <a:t> </a:t>
            </a:r>
            <a:r>
              <a:rPr lang="ar-EG" altLang="fr-FR" dirty="0" smtClean="0"/>
              <a:t>ونشرات </a:t>
            </a:r>
            <a:r>
              <a:rPr lang="ar-EG" altLang="fr-FR" dirty="0" err="1" smtClean="0"/>
              <a:t>الإكتتاب</a:t>
            </a:r>
            <a:r>
              <a:rPr lang="ar-EG" altLang="fr-FR" dirty="0" smtClean="0"/>
              <a:t>، والتقارير المقدمة للجهات </a:t>
            </a:r>
            <a:r>
              <a:rPr lang="ar-EG" altLang="fr-FR" dirty="0" err="1" smtClean="0"/>
              <a:t>الحكومية...</a:t>
            </a:r>
            <a:r>
              <a:rPr lang="ar-EG" altLang="fr-FR" dirty="0" smtClean="0"/>
              <a:t> الخ</a:t>
            </a:r>
            <a:endParaRPr lang="en-US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fr-FR" b="1" dirty="0" smtClean="0"/>
              <a:t>أهم </a:t>
            </a:r>
            <a:r>
              <a:rPr lang="ar-EG" altLang="fr-FR" b="1" dirty="0" smtClean="0"/>
              <a:t>التحديات التى تواجه المحاسبة المالية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ar-EG" altLang="fr-FR" sz="3600" dirty="0" smtClean="0"/>
              <a:t>الق</a:t>
            </a:r>
            <a:r>
              <a:rPr lang="ar-SA" altLang="fr-FR" sz="3600" dirty="0" smtClean="0"/>
              <a:t>ي</a:t>
            </a:r>
            <a:r>
              <a:rPr lang="ar-EG" altLang="fr-FR" sz="3600" dirty="0" smtClean="0"/>
              <a:t>اس</a:t>
            </a:r>
            <a:r>
              <a:rPr lang="ar-SA" altLang="fr-FR" sz="3600" dirty="0" smtClean="0"/>
              <a:t> المحاسبي للمعلومات</a:t>
            </a:r>
            <a:r>
              <a:rPr lang="ar-EG" altLang="fr-FR" sz="3600" dirty="0" smtClean="0"/>
              <a:t> المالية وغير المالية.</a:t>
            </a:r>
          </a:p>
          <a:p>
            <a:pPr marL="571500" indent="-571500">
              <a:buFont typeface="+mj-lt"/>
              <a:buAutoNum type="romanUcPeriod"/>
            </a:pPr>
            <a:r>
              <a:rPr lang="ar-EG" altLang="fr-FR" sz="3600" dirty="0" smtClean="0"/>
              <a:t>المعلومات المتعلقة بالمستقبل.</a:t>
            </a:r>
          </a:p>
          <a:p>
            <a:pPr marL="571500" indent="-571500">
              <a:buFont typeface="+mj-lt"/>
              <a:buAutoNum type="romanUcPeriod"/>
            </a:pPr>
            <a:r>
              <a:rPr lang="ar-EG" altLang="fr-FR" sz="3600" dirty="0" smtClean="0"/>
              <a:t>المحاسبة عن الأصول غير </a:t>
            </a:r>
            <a:r>
              <a:rPr lang="ar-EG" altLang="fr-FR" sz="3600" dirty="0" err="1" smtClean="0"/>
              <a:t>الملموسة </a:t>
            </a:r>
            <a:r>
              <a:rPr lang="ar-EG" altLang="fr-FR" sz="3600" dirty="0" smtClean="0"/>
              <a:t>(مثل الموارد البشرية</a:t>
            </a:r>
            <a:r>
              <a:rPr lang="ar-EG" altLang="fr-FR" sz="3600" dirty="0" err="1" smtClean="0"/>
              <a:t>).</a:t>
            </a:r>
            <a:endParaRPr lang="ar-EG" altLang="fr-FR" sz="3600" dirty="0" smtClean="0"/>
          </a:p>
          <a:p>
            <a:pPr marL="571500" indent="-571500">
              <a:buFont typeface="+mj-lt"/>
              <a:buAutoNum type="romanUcPeriod"/>
            </a:pPr>
            <a:r>
              <a:rPr lang="ar-EG" altLang="fr-FR" sz="3600" dirty="0" smtClean="0"/>
              <a:t>التوقيت، فالقوائم المالية تعد ربع سنوية وتراجع سنويا، ولا توجد معلومات متاحة بشكل فورى.</a:t>
            </a:r>
            <a:endParaRPr lang="en-US" altLang="fr-FR" sz="3600" dirty="0" smtClean="0"/>
          </a:p>
          <a:p>
            <a:pPr>
              <a:buNone/>
            </a:pP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fr-FR" b="1" dirty="0" smtClean="0"/>
              <a:t>أهداف التقارير المالية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EG" altLang="fr-FR" dirty="0" smtClean="0"/>
              <a:t> تشتق </a:t>
            </a:r>
            <a:r>
              <a:rPr lang="ar-EG" altLang="fr-FR" b="1" dirty="0" smtClean="0"/>
              <a:t>أهداف التقارير المالية</a:t>
            </a:r>
            <a:r>
              <a:rPr lang="ar-EG" altLang="fr-FR" dirty="0" smtClean="0"/>
              <a:t> من احتياجات المستخدمين </a:t>
            </a:r>
            <a:r>
              <a:rPr lang="ar-SA" altLang="fr-FR" dirty="0" smtClean="0"/>
              <a:t>(خاصة </a:t>
            </a:r>
            <a:r>
              <a:rPr lang="ar-EG" altLang="fr-FR" dirty="0" smtClean="0"/>
              <a:t>الخارجيين</a:t>
            </a:r>
            <a:r>
              <a:rPr lang="ar-SA" altLang="fr-FR" dirty="0" err="1" smtClean="0"/>
              <a:t>)</a:t>
            </a:r>
            <a:r>
              <a:rPr lang="ar-EG" altLang="fr-FR" dirty="0" smtClean="0"/>
              <a:t> من المعلومات المحاسبية، وغالبا ما تعرف هذه القوائم </a:t>
            </a:r>
            <a:r>
              <a:rPr lang="ar-EG" altLang="fr-FR" dirty="0" err="1" smtClean="0"/>
              <a:t>المالية </a:t>
            </a:r>
            <a:r>
              <a:rPr lang="ar-EG" altLang="fr-FR" dirty="0" smtClean="0"/>
              <a:t>”بالقوائم المالية ذات الغرض العام“، لأنها تعد لخدمة جميع المستخدمين الخارجيين، وتتمثل هذه </a:t>
            </a:r>
            <a:r>
              <a:rPr lang="ar-EG" altLang="fr-FR" b="1" dirty="0" smtClean="0"/>
              <a:t>الأهداف</a:t>
            </a:r>
            <a:r>
              <a:rPr lang="ar-EG" altLang="fr-FR" dirty="0" smtClean="0"/>
              <a:t> </a:t>
            </a:r>
            <a:r>
              <a:rPr lang="ar-EG" altLang="fr-FR" dirty="0" err="1" smtClean="0"/>
              <a:t>فى:</a:t>
            </a:r>
            <a:endParaRPr lang="ar-EG" altLang="fr-FR" dirty="0" smtClean="0"/>
          </a:p>
          <a:p>
            <a:pPr algn="just">
              <a:buNone/>
            </a:pPr>
            <a:r>
              <a:rPr lang="ar-EG" altLang="fr-FR" dirty="0" err="1" smtClean="0"/>
              <a:t>1 </a:t>
            </a:r>
            <a:r>
              <a:rPr lang="ar-EG" altLang="fr-FR" dirty="0" smtClean="0"/>
              <a:t>– توفير معلومات مفيدة لقرارات الاستثمار.</a:t>
            </a:r>
          </a:p>
          <a:p>
            <a:pPr algn="just">
              <a:buNone/>
            </a:pPr>
            <a:r>
              <a:rPr lang="ar-EG" altLang="fr-FR" dirty="0" err="1" smtClean="0"/>
              <a:t>2 </a:t>
            </a:r>
            <a:r>
              <a:rPr lang="ar-EG" altLang="fr-FR" dirty="0" smtClean="0"/>
              <a:t>– توفير معلومات مفيدة فى تقدير التدفقات النقدية المتوقعة.</a:t>
            </a:r>
          </a:p>
          <a:p>
            <a:pPr algn="just">
              <a:buNone/>
            </a:pPr>
            <a:r>
              <a:rPr lang="ar-EG" altLang="fr-FR" dirty="0" err="1" smtClean="0"/>
              <a:t>3 </a:t>
            </a:r>
            <a:r>
              <a:rPr lang="ar-EG" altLang="fr-FR" dirty="0" smtClean="0"/>
              <a:t>– توفير معلومات مفيدة ع</a:t>
            </a:r>
            <a:r>
              <a:rPr lang="ar-SA" altLang="fr-FR" dirty="0" smtClean="0"/>
              <a:t>ن</a:t>
            </a:r>
            <a:r>
              <a:rPr lang="ar-EG" altLang="fr-FR" dirty="0" smtClean="0"/>
              <a:t> موارد المنشأة والمطالبات المترتبة على هذه الموارد والتغيرات فى كل منها.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894</Words>
  <Application>Microsoft Office PowerPoint</Application>
  <PresentationFormat>عرض على الشاشة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سمة Office</vt:lpstr>
      <vt:lpstr>محاضرة رقم (2)</vt:lpstr>
      <vt:lpstr>تعريف المحاسبة المالية</vt:lpstr>
      <vt:lpstr>التغذية العكسية للنشاط المحاسبي</vt:lpstr>
      <vt:lpstr>طبيعة المحاسبة المالية</vt:lpstr>
      <vt:lpstr>مستخدمو المعلومات المحاسبية (داخلياً وخارجياً)</vt:lpstr>
      <vt:lpstr>استخدامات المعلومات المحاسبية</vt:lpstr>
      <vt:lpstr>القوائم المالية والتقارير المالية</vt:lpstr>
      <vt:lpstr>أهم التحديات التى تواجه المحاسبة المالية</vt:lpstr>
      <vt:lpstr>أهداف التقارير المالية</vt:lpstr>
      <vt:lpstr>التأثير المتبادل بين المحاسبة والبيئة المحيطة بها</vt:lpstr>
      <vt:lpstr>ندرة الموارد الاقتصادية</vt:lpstr>
      <vt:lpstr>انفصال الملكية عن الإدارة</vt:lpstr>
      <vt:lpstr>تأثير وحدة القياس النقدي</vt:lpstr>
      <vt:lpstr>تأثير النظامين القانوني والتعليمي للمجتمع</vt:lpstr>
      <vt:lpstr>التأثير المتبادل</vt:lpstr>
      <vt:lpstr>عوامل التأثير المتبادل</vt:lpstr>
      <vt:lpstr>نهاية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(2)</dc:title>
  <dc:creator>dr. mahdi</dc:creator>
  <cp:lastModifiedBy>REMA O. MOHAMMAD</cp:lastModifiedBy>
  <cp:revision>46</cp:revision>
  <cp:lastPrinted>2018-08-29T16:23:04Z</cp:lastPrinted>
  <dcterms:created xsi:type="dcterms:W3CDTF">2017-02-11T07:34:18Z</dcterms:created>
  <dcterms:modified xsi:type="dcterms:W3CDTF">2022-08-29T10:35:42Z</dcterms:modified>
</cp:coreProperties>
</file>